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7"/>
  </p:notesMasterIdLst>
  <p:sldIdLst>
    <p:sldId id="256" r:id="rId2"/>
    <p:sldId id="273" r:id="rId3"/>
    <p:sldId id="259" r:id="rId4"/>
    <p:sldId id="277" r:id="rId5"/>
    <p:sldId id="274" r:id="rId6"/>
    <p:sldId id="275" r:id="rId7"/>
    <p:sldId id="261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797675" cy="99266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76" autoAdjust="0"/>
  </p:normalViewPr>
  <p:slideViewPr>
    <p:cSldViewPr snapToGrid="0">
      <p:cViewPr varScale="1">
        <p:scale>
          <a:sx n="87" d="100"/>
          <a:sy n="87" d="100"/>
        </p:scale>
        <p:origin x="69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765"/>
    </p:cViewPr>
  </p:sorterViewPr>
  <p:notesViewPr>
    <p:cSldViewPr snapToGrid="0">
      <p:cViewPr varScale="1">
        <p:scale>
          <a:sx n="68" d="100"/>
          <a:sy n="68" d="100"/>
        </p:scale>
        <p:origin x="24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76C9B-F3DC-4B9C-83F7-51F86220766E}" type="datetimeFigureOut">
              <a:rPr lang="hr-HR" smtClean="0"/>
              <a:t>22.2.2019.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6DFB9-F6C6-4A03-A818-5A05E08CF2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8221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4AFD41F-6AA0-4730-A83F-F433B61CC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8E8DCC1-9CA7-416A-AD8A-DE4C48AE0B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94EAC96-D41D-40F7-9652-3355128FA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871-7286-409A-8C16-E038E0F02A5A}" type="datetimeFigureOut">
              <a:rPr lang="hr-HR" smtClean="0"/>
              <a:t>22.2.2019.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A8AA08C-42FB-4058-8874-640E58809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DF92A2D-8424-4D2B-A146-2199319CF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1828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E7845B1-2CE0-4407-AB46-A3AE43001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FC37C75-0557-49ED-9559-C7882F0BF4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5CEE5EB-910E-4364-9667-0BFC7242E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871-7286-409A-8C16-E038E0F02A5A}" type="datetimeFigureOut">
              <a:rPr lang="hr-HR" smtClean="0"/>
              <a:t>22.2.2019.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7038A34-913B-4B90-8259-E1FE9F994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08DC683-1C9D-4164-88CD-B4F6BDCDC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223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B1FBFB2-5614-4DE5-AE3B-3BDF5703CD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206F00E-3525-4DC6-9423-88237548F8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F0EC8CE-094E-40A2-91A1-A2D8E0394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871-7286-409A-8C16-E038E0F02A5A}" type="datetimeFigureOut">
              <a:rPr lang="hr-HR" smtClean="0"/>
              <a:t>22.2.2019.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F340DD-93D1-49FF-9BAC-F011F93B1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BDF5EE7-6D7D-4F5A-9BAC-5E8E4B049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0004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BFD164-D0BD-4C35-91A5-F1AF13685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0675"/>
            <a:ext cx="888492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78A1F38-2F4E-433E-9152-1C4255666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CDD6952-D507-4D9C-B000-115DFC36B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871-7286-409A-8C16-E038E0F02A5A}" type="datetimeFigureOut">
              <a:rPr lang="hr-HR" smtClean="0"/>
              <a:t>22.2.2019.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5CA5F50-3131-46C6-A2F2-656FC0CBD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8172E32-D709-4EAE-8F41-1390309BE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8331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FAF1F9-62AD-46A5-9AE1-EDAC8C66D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14A9DA2-ED58-4B0C-884C-056610881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C9442EA-245F-4A11-BAE5-2C8F90760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871-7286-409A-8C16-E038E0F02A5A}" type="datetimeFigureOut">
              <a:rPr lang="hr-HR" smtClean="0"/>
              <a:t>22.2.2019.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788890B-3591-47BC-B5C4-5FE0E9D8D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F0A912D-5C20-47AF-AEF5-62A77F6C1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5085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931CA6-1C61-4C84-B7BC-84E40583B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7EF4548-F676-442C-B8C7-E83F1F87F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36CFC0B-87A7-4367-9914-1FCDBAEA7F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37C2B79-A3EC-4BA5-8A52-EF6D71942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871-7286-409A-8C16-E038E0F02A5A}" type="datetimeFigureOut">
              <a:rPr lang="hr-HR" smtClean="0"/>
              <a:t>22.2.2019.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3E041FE-0CF0-45E7-8D50-5EA961086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318B988-E442-4714-B869-69487AB2A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0283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5F69E7B-200A-4FDA-8DA3-74DF4995B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FB28C5F-7551-480B-A14A-BDDCE93CA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7DE046E-DB39-4D4A-AE11-465F3B484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DC3E996-EFBE-4D52-8372-E263A1BEA4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587E932-4F11-4E80-BD2B-F2BFDB8E50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5F9DFB5E-41DB-46DC-BE5E-B753D98FD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871-7286-409A-8C16-E038E0F02A5A}" type="datetimeFigureOut">
              <a:rPr lang="hr-HR" smtClean="0"/>
              <a:t>22.2.2019.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54E6CA3-FCE8-4A82-B24B-48CF829F2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B8E29CD2-870E-43BF-BA6A-DA5704EF0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2228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19AF16F-2389-4FB1-AEA8-E1AB1CCB2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E8D9E51-2E61-4047-966E-C147E7B50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871-7286-409A-8C16-E038E0F02A5A}" type="datetimeFigureOut">
              <a:rPr lang="hr-HR" smtClean="0"/>
              <a:t>22.2.2019.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8B84F35-1E18-4292-847A-5B5EA4913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0A01444-91AA-4E98-8F2B-55BA77B01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618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858E713-ED72-4522-85BF-CF89F42CB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871-7286-409A-8C16-E038E0F02A5A}" type="datetimeFigureOut">
              <a:rPr lang="hr-HR" smtClean="0"/>
              <a:t>22.2.2019.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E09951C-68D3-4228-A6E3-CE788270E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B357AA0-D73B-445B-82A4-7E2972CB3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5206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302FC9-3C30-4121-8D10-F34AD5FED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85833B5-4FFB-40C8-BF62-D2235D421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CC21071-C62D-4F47-A29E-EDEF079CE2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E396A2E-5A00-4E80-80E9-475AFC604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871-7286-409A-8C16-E038E0F02A5A}" type="datetimeFigureOut">
              <a:rPr lang="hr-HR" smtClean="0"/>
              <a:t>22.2.2019.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F0B84FC-4596-4D91-B0A8-47E96C8D0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8649880-78A8-40EF-9038-C8E197346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7891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AC6B3E-8599-4820-B3C9-63E41E4B4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234CF43-A039-44C2-8C91-405788ACF8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CB57765-012D-4F3C-B30D-8F032A3F65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88A1D7D-DCD0-4DAB-B2A0-9DD8D2578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871-7286-409A-8C16-E038E0F02A5A}" type="datetimeFigureOut">
              <a:rPr lang="hr-HR" smtClean="0"/>
              <a:t>22.2.2019.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6881263-3231-4BE9-A322-7CB3D01DA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88AF6A2-A053-47AF-8DF6-5F74D0326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439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6874564-A50D-49D5-A57F-861972C65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8893"/>
            <a:ext cx="914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6DB154D-EE01-4AC4-B9D2-29D067AE7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B98959D-213E-4EAE-B393-223AC41D8D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F7871-7286-409A-8C16-E038E0F02A5A}" type="datetimeFigureOut">
              <a:rPr lang="hr-HR" smtClean="0"/>
              <a:t>22.2.2019.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8B10C1C-6460-4977-9113-B71F0084BF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9A7502A-E7EB-4A93-B332-7251DDD0F2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C84CAF86-5011-40D9-8B29-956F170147E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3035" y="512523"/>
            <a:ext cx="1030765" cy="1030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19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vep.hr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drustva-prijateljstva@mvep.hr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vep.h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EB5FE74-19D2-40D5-AB17-9F428E23FD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7449" y="1440000"/>
            <a:ext cx="10917102" cy="404894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z="3600" b="1" dirty="0"/>
              <a:t/>
            </a:r>
            <a:br>
              <a:rPr lang="hr-HR" sz="3600" b="1" dirty="0"/>
            </a:br>
            <a:r>
              <a:rPr lang="hr-HR" sz="3100" b="1" dirty="0">
                <a:latin typeface="+mn-lt"/>
              </a:rPr>
              <a:t>REPUBLIKA HRVATSKA</a:t>
            </a:r>
            <a:br>
              <a:rPr lang="hr-HR" sz="3100" b="1" dirty="0">
                <a:latin typeface="+mn-lt"/>
              </a:rPr>
            </a:br>
            <a:r>
              <a:rPr lang="hr-HR" sz="3100" b="1" dirty="0">
                <a:latin typeface="+mn-lt"/>
              </a:rPr>
              <a:t>MINISTARSTVO VANJSKIH I EUROPSKIH POSLOVA</a:t>
            </a:r>
            <a:br>
              <a:rPr lang="hr-HR" sz="3100" b="1" dirty="0">
                <a:latin typeface="+mn-lt"/>
              </a:rPr>
            </a:br>
            <a:r>
              <a:rPr lang="hr-HR" sz="3100" b="1" kern="1200" dirty="0">
                <a:solidFill>
                  <a:schemeClr val="tx1"/>
                </a:solidFill>
                <a:latin typeface="+mn-lt"/>
              </a:rPr>
              <a:t/>
            </a:r>
            <a:br>
              <a:rPr lang="hr-HR" sz="3100" b="1" kern="1200" dirty="0">
                <a:solidFill>
                  <a:schemeClr val="tx1"/>
                </a:solidFill>
                <a:latin typeface="+mn-lt"/>
              </a:rPr>
            </a:br>
            <a:r>
              <a:rPr lang="hr-HR" sz="3100" b="1" dirty="0" smtClean="0">
                <a:latin typeface="+mn-lt"/>
              </a:rPr>
              <a:t>JAVNI </a:t>
            </a:r>
            <a:r>
              <a:rPr lang="hr-HR" sz="3100" b="1" kern="1200" dirty="0" smtClean="0">
                <a:solidFill>
                  <a:schemeClr val="tx1"/>
                </a:solidFill>
                <a:latin typeface="+mn-lt"/>
              </a:rPr>
              <a:t>NATJEČAJ</a:t>
            </a:r>
            <a:r>
              <a:rPr lang="hr-HR" sz="3100" b="1" dirty="0">
                <a:latin typeface="+mn-lt"/>
              </a:rPr>
              <a:t/>
            </a:r>
            <a:br>
              <a:rPr lang="hr-HR" sz="3100" b="1" dirty="0">
                <a:latin typeface="+mn-lt"/>
              </a:rPr>
            </a:br>
            <a:r>
              <a:rPr lang="hr-HR" sz="3100" b="1" kern="1200" dirty="0">
                <a:solidFill>
                  <a:schemeClr val="tx1"/>
                </a:solidFill>
                <a:latin typeface="+mn-lt"/>
              </a:rPr>
              <a:t/>
            </a:r>
            <a:br>
              <a:rPr lang="hr-HR" sz="3100" b="1" kern="1200" dirty="0">
                <a:solidFill>
                  <a:schemeClr val="tx1"/>
                </a:solidFill>
                <a:latin typeface="+mn-lt"/>
              </a:rPr>
            </a:br>
            <a:r>
              <a:rPr lang="hr-HR" sz="3100" b="1" kern="1200" dirty="0">
                <a:solidFill>
                  <a:schemeClr val="tx1"/>
                </a:solidFill>
                <a:latin typeface="+mn-lt"/>
              </a:rPr>
              <a:t> za prijavu </a:t>
            </a:r>
            <a:r>
              <a:rPr lang="hr-HR" sz="3100" b="1" kern="1200" dirty="0" smtClean="0">
                <a:solidFill>
                  <a:schemeClr val="tx1"/>
                </a:solidFill>
                <a:latin typeface="+mn-lt"/>
              </a:rPr>
              <a:t>projekata </a:t>
            </a:r>
            <a:r>
              <a:rPr lang="hr-HR" sz="3100" b="1" kern="1200" dirty="0">
                <a:solidFill>
                  <a:schemeClr val="tx1"/>
                </a:solidFill>
                <a:latin typeface="+mn-lt"/>
              </a:rPr>
              <a:t>udruga - društava </a:t>
            </a:r>
            <a:r>
              <a:rPr lang="hr-HR" sz="3100" b="1" kern="1200" dirty="0" smtClean="0">
                <a:solidFill>
                  <a:schemeClr val="tx1"/>
                </a:solidFill>
                <a:latin typeface="+mn-lt"/>
              </a:rPr>
              <a:t>prijateljstva u </a:t>
            </a:r>
            <a:r>
              <a:rPr lang="hr-HR" sz="3100" b="1" dirty="0" smtClean="0">
                <a:latin typeface="+mn-lt"/>
              </a:rPr>
              <a:t>svrhu ostvarivanja financijske potpore u </a:t>
            </a:r>
            <a:r>
              <a:rPr lang="hr-HR" sz="3100" b="1" kern="1200" dirty="0" smtClean="0">
                <a:solidFill>
                  <a:schemeClr val="tx1"/>
                </a:solidFill>
                <a:latin typeface="+mn-lt"/>
              </a:rPr>
              <a:t>okviru raspoloživih financijskih sredstava od igara na sreću </a:t>
            </a:r>
            <a:endParaRPr lang="hr-HR" sz="3100" b="1" kern="12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86725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0DC30A-FE5D-424C-B72F-43F4CF5A5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159" y="352573"/>
            <a:ext cx="8884920" cy="1325563"/>
          </a:xfrm>
        </p:spPr>
        <p:txBody>
          <a:bodyPr>
            <a:normAutofit/>
          </a:bodyPr>
          <a:lstStyle/>
          <a:p>
            <a:r>
              <a:rPr lang="hr-HR" dirty="0"/>
              <a:t>VISINA FINANCIJSKE POTPORE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DB18B41-0B5E-4FE8-8DF3-FCEB520A5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622" y="1569156"/>
            <a:ext cx="10848622" cy="473425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hr-HR" sz="2200" dirty="0"/>
          </a:p>
          <a:p>
            <a:pPr algn="just"/>
            <a:r>
              <a:rPr lang="hr-HR" dirty="0"/>
              <a:t>V</a:t>
            </a:r>
            <a:r>
              <a:rPr lang="hr-HR" dirty="0" smtClean="0"/>
              <a:t>rijednost </a:t>
            </a:r>
            <a:r>
              <a:rPr lang="hr-HR" dirty="0"/>
              <a:t>natječaja </a:t>
            </a:r>
            <a:r>
              <a:rPr lang="hr-HR" dirty="0" smtClean="0"/>
              <a:t>1.200.000,00 kuna – (može biti i veća s obzirom na raspoloživa sredstva u trenutku objave natječaja)</a:t>
            </a:r>
          </a:p>
          <a:p>
            <a:pPr algn="just"/>
            <a:r>
              <a:rPr lang="hr-HR" dirty="0" smtClean="0"/>
              <a:t>Najmanji </a:t>
            </a:r>
            <a:r>
              <a:rPr lang="hr-HR" dirty="0"/>
              <a:t>iznos financijskih sredstava koji se putem natječaja može prijaviti i dodijeliti po pojedinom projektu je 15.000,00 kuna, a najveći </a:t>
            </a:r>
            <a:r>
              <a:rPr lang="hr-HR" dirty="0" smtClean="0"/>
              <a:t>50.000,00 </a:t>
            </a:r>
            <a:r>
              <a:rPr lang="hr-HR" dirty="0"/>
              <a:t>kuna</a:t>
            </a:r>
          </a:p>
          <a:p>
            <a:pPr algn="just"/>
            <a:r>
              <a:rPr lang="hr-HR" dirty="0"/>
              <a:t>Okvirni broj projekata koji se planira financirati: </a:t>
            </a:r>
            <a:r>
              <a:rPr lang="hr-HR" dirty="0" smtClean="0"/>
              <a:t>40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0336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BD38F2-81C2-40E9-AAB2-A5A4152DA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4965"/>
            <a:ext cx="8884920" cy="1325563"/>
          </a:xfrm>
        </p:spPr>
        <p:txBody>
          <a:bodyPr>
            <a:normAutofit/>
          </a:bodyPr>
          <a:lstStyle/>
          <a:p>
            <a:r>
              <a:rPr lang="hr-HR" dirty="0"/>
              <a:t>UGOVARANJE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E7A3AD6-001E-4A4F-ADD6-BE509BA57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976" y="2564406"/>
            <a:ext cx="10081437" cy="1729187"/>
          </a:xfrm>
        </p:spPr>
        <p:txBody>
          <a:bodyPr>
            <a:normAutofit/>
          </a:bodyPr>
          <a:lstStyle/>
          <a:p>
            <a:pPr algn="just"/>
            <a:r>
              <a:rPr lang="hr-HR" dirty="0"/>
              <a:t>Prijavitelji kojima se odobri financijska potpora obvezni su, u roku od 30 dana od datuma objave Odluke o dodjeli </a:t>
            </a:r>
            <a:r>
              <a:rPr lang="hr-HR" dirty="0" smtClean="0"/>
              <a:t>financijskih sredstava, </a:t>
            </a:r>
            <a:r>
              <a:rPr lang="hr-HR" dirty="0"/>
              <a:t>potpisati s Ministarstvom vanjskih i europskih </a:t>
            </a:r>
            <a:r>
              <a:rPr lang="hr-HR" dirty="0" smtClean="0"/>
              <a:t>poslova Ugovor </a:t>
            </a:r>
            <a:r>
              <a:rPr lang="hr-HR" dirty="0"/>
              <a:t>o dodjeli financijskih sredstava za provedbu </a:t>
            </a:r>
            <a:r>
              <a:rPr lang="hr-HR" dirty="0" smtClean="0"/>
              <a:t>projekta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57146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642412-6329-4595-9658-8CDC89BA0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6395"/>
            <a:ext cx="8884920" cy="1325563"/>
          </a:xfrm>
        </p:spPr>
        <p:txBody>
          <a:bodyPr>
            <a:normAutofit/>
          </a:bodyPr>
          <a:lstStyle/>
          <a:p>
            <a:r>
              <a:rPr lang="hr-HR" dirty="0"/>
              <a:t>ROK I NAČIN OBJAVE PRIHVAĆENIH PROJEKATA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96A2D92-C108-487F-BF10-944511F27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874" y="2644332"/>
            <a:ext cx="10442944" cy="3267370"/>
          </a:xfrm>
        </p:spPr>
        <p:txBody>
          <a:bodyPr>
            <a:normAutofit/>
          </a:bodyPr>
          <a:lstStyle/>
          <a:p>
            <a:pPr algn="just"/>
            <a:r>
              <a:rPr lang="hr-HR" dirty="0"/>
              <a:t>Rezultati natječaja i Odluka o dodjeli </a:t>
            </a:r>
            <a:r>
              <a:rPr lang="hr-HR" dirty="0" smtClean="0"/>
              <a:t>financijskih sredstava bit </a:t>
            </a:r>
            <a:r>
              <a:rPr lang="hr-HR" dirty="0"/>
              <a:t>će objavljeni na internetskoj stranici Ministarstva vanjskih i europskih poslova </a:t>
            </a:r>
            <a:r>
              <a:rPr lang="hr-HR" u="sng" dirty="0" smtClean="0">
                <a:hlinkClick r:id="rId2"/>
              </a:rPr>
              <a:t>www.mvep.hr</a:t>
            </a:r>
            <a:r>
              <a:rPr lang="hr-HR" u="sng" dirty="0" smtClean="0"/>
              <a:t>,</a:t>
            </a:r>
            <a:r>
              <a:rPr lang="hr-HR" dirty="0" smtClean="0"/>
              <a:t> </a:t>
            </a:r>
            <a:r>
              <a:rPr lang="hr-HR" dirty="0"/>
              <a:t>u roku od </a:t>
            </a:r>
            <a:r>
              <a:rPr lang="hr-HR" dirty="0" smtClean="0"/>
              <a:t>osam dana od donošenja Odluke</a:t>
            </a:r>
          </a:p>
          <a:p>
            <a:pPr algn="just"/>
            <a:endParaRPr lang="hr-HR" dirty="0"/>
          </a:p>
          <a:p>
            <a:pPr algn="just"/>
            <a:r>
              <a:rPr lang="hr-HR" dirty="0" smtClean="0"/>
              <a:t>Prijaviteljima čiji projekti nisu odobreni za financiranje pisanim </a:t>
            </a:r>
            <a:r>
              <a:rPr lang="hr-HR" dirty="0"/>
              <a:t>putem </a:t>
            </a:r>
            <a:r>
              <a:rPr lang="hr-HR" dirty="0" smtClean="0"/>
              <a:t>će se dostaviti </a:t>
            </a:r>
            <a:r>
              <a:rPr lang="hr-HR" dirty="0"/>
              <a:t>obavijest o razlozima nefinanciranja </a:t>
            </a:r>
            <a:r>
              <a:rPr lang="hr-HR" dirty="0" smtClean="0"/>
              <a:t>projekta, </a:t>
            </a:r>
            <a:r>
              <a:rPr lang="hr-HR" dirty="0"/>
              <a:t>u roku od osam dana od donošenja </a:t>
            </a:r>
            <a:r>
              <a:rPr lang="hr-HR" dirty="0" smtClean="0"/>
              <a:t>Odluke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27830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C8ECEB-8E2B-4620-BBE7-925EF2E8D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0675"/>
            <a:ext cx="8884920" cy="1325563"/>
          </a:xfrm>
        </p:spPr>
        <p:txBody>
          <a:bodyPr>
            <a:normAutofit/>
          </a:bodyPr>
          <a:lstStyle/>
          <a:p>
            <a:r>
              <a:rPr lang="hr-HR" dirty="0"/>
              <a:t>PRAVO PRIGOVORA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113AB81-638C-4798-8FCD-D873F0749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2704"/>
            <a:ext cx="9060712" cy="4032915"/>
          </a:xfrm>
        </p:spPr>
        <p:txBody>
          <a:bodyPr>
            <a:normAutofit/>
          </a:bodyPr>
          <a:lstStyle/>
          <a:p>
            <a:pPr algn="just"/>
            <a:r>
              <a:rPr lang="hr-HR" dirty="0"/>
              <a:t>Svi prijavitelji čije prijave ne zadovoljavaju administrativne uvjete prijave prigovor mogu dostaviti pisanim putem u roku od osam radnih dana od zaprimanja </a:t>
            </a:r>
            <a:r>
              <a:rPr lang="hr-HR" dirty="0" smtClean="0"/>
              <a:t>obavijesti</a:t>
            </a:r>
            <a:endParaRPr lang="hr-HR" dirty="0"/>
          </a:p>
          <a:p>
            <a:pPr algn="just"/>
            <a:r>
              <a:rPr lang="hr-HR" dirty="0"/>
              <a:t>Prigovor na </a:t>
            </a:r>
            <a:r>
              <a:rPr lang="hr-HR" dirty="0" smtClean="0"/>
              <a:t>Odluku </a:t>
            </a:r>
            <a:r>
              <a:rPr lang="hr-HR" dirty="0"/>
              <a:t>o dodjeli </a:t>
            </a:r>
            <a:r>
              <a:rPr lang="hr-HR" dirty="0" smtClean="0"/>
              <a:t>financijskih sredstava </a:t>
            </a:r>
            <a:r>
              <a:rPr lang="hr-HR" dirty="0"/>
              <a:t>prijavitelji mogu dostaviti pisanim putem u roku od osam dana od dana objave </a:t>
            </a:r>
            <a:r>
              <a:rPr lang="hr-HR" dirty="0" smtClean="0"/>
              <a:t>iste</a:t>
            </a:r>
            <a:endParaRPr lang="hr-HR" dirty="0"/>
          </a:p>
          <a:p>
            <a:pPr algn="just"/>
            <a:r>
              <a:rPr lang="hr-HR" dirty="0"/>
              <a:t>Prigovore </a:t>
            </a:r>
            <a:r>
              <a:rPr lang="hr-HR" dirty="0" smtClean="0"/>
              <a:t>rješava Povjerenstvo </a:t>
            </a:r>
            <a:r>
              <a:rPr lang="hr-HR" dirty="0"/>
              <a:t>za rješavanje </a:t>
            </a:r>
            <a:r>
              <a:rPr lang="hr-HR" dirty="0" smtClean="0"/>
              <a:t>prigovora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38874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A3A1C4-4DD4-4179-B74D-BE51D03B3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1940"/>
            <a:ext cx="8884920" cy="1325563"/>
          </a:xfrm>
        </p:spPr>
        <p:txBody>
          <a:bodyPr>
            <a:normAutofit/>
          </a:bodyPr>
          <a:lstStyle/>
          <a:p>
            <a:r>
              <a:rPr lang="hr-HR" dirty="0"/>
              <a:t>DODATNE INFORMACIJE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FA6DFF0-3DD6-4A4E-9910-FF6989A19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1612"/>
            <a:ext cx="10126980" cy="1213699"/>
          </a:xfrm>
        </p:spPr>
        <p:txBody>
          <a:bodyPr>
            <a:noAutofit/>
          </a:bodyPr>
          <a:lstStyle/>
          <a:p>
            <a:pPr algn="just"/>
            <a:r>
              <a:rPr lang="hr-HR" dirty="0"/>
              <a:t>Prijavitelji koji će u tijeku roka za podnošenje prijava na </a:t>
            </a:r>
            <a:r>
              <a:rPr lang="hr-HR" dirty="0" smtClean="0"/>
              <a:t>Natječaj </a:t>
            </a:r>
            <a:r>
              <a:rPr lang="hr-HR" dirty="0"/>
              <a:t>imati potrebu za dodatnim pojašnjenjem dokumentacije, kao i ostalih uvjeta iz </a:t>
            </a:r>
            <a:r>
              <a:rPr lang="hr-HR" dirty="0" smtClean="0"/>
              <a:t>Natječaja</a:t>
            </a:r>
            <a:r>
              <a:rPr lang="hr-HR" dirty="0"/>
              <a:t>, mogu dostaviti pisani upit na e-mail adresu: </a:t>
            </a:r>
            <a:r>
              <a:rPr lang="hr-HR" u="sng" dirty="0">
                <a:hlinkClick r:id="rId2"/>
              </a:rPr>
              <a:t>drustva-prijateljstva@mvep.hr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81712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02C3C6BA-AE36-421B-87A4-ECDF1A8473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hr-HR" sz="4000" dirty="0"/>
              <a:t>HVALA NA PAŽNJI!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14D1CFF-22CC-4C5E-A498-6D31A0E909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764" y="3704206"/>
            <a:ext cx="3718379" cy="1508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194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0552"/>
            <a:ext cx="8884920" cy="1325563"/>
          </a:xfrm>
        </p:spPr>
        <p:txBody>
          <a:bodyPr>
            <a:normAutofit/>
          </a:bodyPr>
          <a:lstStyle/>
          <a:p>
            <a:r>
              <a:rPr lang="hr-HR" dirty="0"/>
              <a:t>CILJ NATJEČAJA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690" y="1696115"/>
            <a:ext cx="10923129" cy="409875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endParaRPr lang="hr-HR" sz="2400" dirty="0" smtClean="0"/>
          </a:p>
          <a:p>
            <a:pPr algn="just">
              <a:lnSpc>
                <a:spcPct val="100000"/>
              </a:lnSpc>
            </a:pPr>
            <a:r>
              <a:rPr lang="hr-HR" dirty="0" smtClean="0"/>
              <a:t>Promišljanje </a:t>
            </a:r>
            <a:r>
              <a:rPr lang="hr-HR" dirty="0"/>
              <a:t>i promicanje </a:t>
            </a:r>
            <a:r>
              <a:rPr lang="hr-HR" dirty="0" smtClean="0"/>
              <a:t>razvoja </a:t>
            </a:r>
            <a:r>
              <a:rPr lang="hr-HR" dirty="0"/>
              <a:t>prijateljskih odnosa Hrvatske i drugih država </a:t>
            </a:r>
            <a:r>
              <a:rPr lang="hr-HR" dirty="0" smtClean="0"/>
              <a:t>radi </a:t>
            </a:r>
            <a:r>
              <a:rPr lang="hr-HR" dirty="0"/>
              <a:t>ostvarivanja zajedničkih interesa te jačanje kulturnih, povijesnih i znanstvenih </a:t>
            </a:r>
            <a:r>
              <a:rPr lang="hr-HR" dirty="0" smtClean="0"/>
              <a:t>veza</a:t>
            </a:r>
          </a:p>
          <a:p>
            <a:pPr algn="just">
              <a:lnSpc>
                <a:spcPct val="100000"/>
              </a:lnSpc>
            </a:pPr>
            <a:r>
              <a:rPr lang="hr-HR" dirty="0" smtClean="0"/>
              <a:t>Bolja </a:t>
            </a:r>
            <a:r>
              <a:rPr lang="hr-HR" dirty="0"/>
              <a:t>informiranost građana o drugim kulturama, vrijednostima i </a:t>
            </a:r>
            <a:r>
              <a:rPr lang="hr-HR" dirty="0" smtClean="0"/>
              <a:t>različitostima </a:t>
            </a:r>
          </a:p>
          <a:p>
            <a:pPr algn="just">
              <a:lnSpc>
                <a:spcPct val="100000"/>
              </a:lnSpc>
            </a:pPr>
            <a:r>
              <a:rPr lang="hr-HR" dirty="0" smtClean="0"/>
              <a:t>Komuniciranje povijesnih i suvremenih poveznica Hrvatske i drugih država </a:t>
            </a:r>
            <a:endParaRPr lang="hr-HR" dirty="0"/>
          </a:p>
          <a:p>
            <a:pPr algn="just">
              <a:lnSpc>
                <a:spcPct val="100000"/>
              </a:lnSpc>
            </a:pPr>
            <a:endParaRPr lang="hr-HR" dirty="0" smtClean="0"/>
          </a:p>
          <a:p>
            <a:pPr algn="just">
              <a:lnSpc>
                <a:spcPct val="100000"/>
              </a:lnSpc>
            </a:pPr>
            <a:endParaRPr lang="hr-HR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endParaRPr lang="hr-H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396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C81A6D9-FCAE-4408-A337-8305454A1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84822"/>
            <a:ext cx="6888480" cy="1325563"/>
          </a:xfrm>
        </p:spPr>
        <p:txBody>
          <a:bodyPr>
            <a:normAutofit/>
          </a:bodyPr>
          <a:lstStyle/>
          <a:p>
            <a:r>
              <a:rPr lang="hr-HR" dirty="0"/>
              <a:t>TKO SE MOŽE PRIJAVITI?</a:t>
            </a:r>
          </a:p>
        </p:txBody>
      </p:sp>
      <p:pic>
        <p:nvPicPr>
          <p:cNvPr id="4" name="Picture 2" descr="Slikovni rezultat za zajedništvo">
            <a:extLst>
              <a:ext uri="{FF2B5EF4-FFF2-40B4-BE49-F238E27FC236}">
                <a16:creationId xmlns="" xmlns:a16="http://schemas.microsoft.com/office/drawing/2014/main" id="{05BBC72C-CFDD-4BEE-8FB7-2D3877D91DD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" r="989" b="3"/>
          <a:stretch/>
        </p:blipFill>
        <p:spPr bwMode="auto">
          <a:xfrm>
            <a:off x="7078813" y="2240280"/>
            <a:ext cx="4078625" cy="376652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>
            <a:extLst>
              <a:ext uri="{FF2B5EF4-FFF2-40B4-BE49-F238E27FC236}">
                <a16:creationId xmlns="" xmlns:a16="http://schemas.microsoft.com/office/drawing/2014/main" id="{B02E6F83-D3A3-482D-AEF4-2E699D600A52}"/>
              </a:ext>
            </a:extLst>
          </p:cNvPr>
          <p:cNvSpPr/>
          <p:nvPr/>
        </p:nvSpPr>
        <p:spPr>
          <a:xfrm>
            <a:off x="7685900" y="2831951"/>
            <a:ext cx="2864449" cy="2569389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8D8DF5B-9F77-4FDE-91D6-A36C2F0B357D}"/>
              </a:ext>
            </a:extLst>
          </p:cNvPr>
          <p:cNvSpPr txBox="1"/>
          <p:nvPr/>
        </p:nvSpPr>
        <p:spPr>
          <a:xfrm>
            <a:off x="838199" y="2006221"/>
            <a:ext cx="50416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2800" dirty="0" smtClean="0"/>
              <a:t>UDRUGA koja djeluje u prioritetnom </a:t>
            </a:r>
            <a:r>
              <a:rPr lang="hr-HR" sz="2800" dirty="0"/>
              <a:t>području kulture i/ili međunarodne suradnje te </a:t>
            </a:r>
            <a:r>
              <a:rPr lang="hr-HR" sz="2800" dirty="0" smtClean="0"/>
              <a:t>potiče </a:t>
            </a:r>
            <a:r>
              <a:rPr lang="hr-HR" sz="2800" dirty="0"/>
              <a:t>i </a:t>
            </a:r>
            <a:r>
              <a:rPr lang="hr-HR" sz="2800" dirty="0" smtClean="0"/>
              <a:t>unaprjeđuje </a:t>
            </a:r>
            <a:r>
              <a:rPr lang="hr-HR" sz="2800" dirty="0"/>
              <a:t>prijateljske odnose Hrvatske s državama s kojima je uspostavljena </a:t>
            </a:r>
            <a:r>
              <a:rPr lang="hr-HR" sz="2800" dirty="0" smtClean="0"/>
              <a:t>suradnja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8577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AC53EA-FDA1-46B5-8CA2-2EC55B513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PRIHVATLJIVI PARTNERI U PROJEKTU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A34DAA9-11CC-4B23-8A05-7336AEE01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Partner </a:t>
            </a:r>
            <a:r>
              <a:rPr lang="hr-HR" dirty="0"/>
              <a:t>na projektu </a:t>
            </a:r>
            <a:r>
              <a:rPr lang="hr-HR" dirty="0" smtClean="0"/>
              <a:t>može biti udruga </a:t>
            </a:r>
            <a:r>
              <a:rPr lang="hr-HR" dirty="0"/>
              <a:t>koja ispunjava iste propisane uvjete natječaja i ugovorne obveze kao i udruga </a:t>
            </a:r>
            <a:r>
              <a:rPr lang="hr-HR" dirty="0" smtClean="0"/>
              <a:t>prijavitelj</a:t>
            </a:r>
          </a:p>
          <a:p>
            <a:endParaRPr lang="hr-HR" dirty="0"/>
          </a:p>
          <a:p>
            <a:r>
              <a:rPr lang="pl-PL" dirty="0"/>
              <a:t>Provođenje projekta u partnerstvu nije obvezno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34172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PRIHVATLJIVE AKTIVNOSTI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Organiziranje izložbi, koncerata, predavanja, filmskih projekcija, dana/tjedna/mjeseca kulture, gostovanja umjetnika, znanstvenika iz drugih država</a:t>
            </a:r>
          </a:p>
          <a:p>
            <a:r>
              <a:rPr lang="hr-HR" dirty="0"/>
              <a:t>Poticanje komunikacije udruga - društva prijateljstva s općom, ciljanom i stručnom javnosti </a:t>
            </a:r>
          </a:p>
          <a:p>
            <a:r>
              <a:rPr lang="hr-HR" dirty="0" smtClean="0"/>
              <a:t>Promocija </a:t>
            </a:r>
            <a:r>
              <a:rPr lang="hr-HR" dirty="0"/>
              <a:t>vrijednosti kulturne baštine, identiteta i tradicije </a:t>
            </a:r>
          </a:p>
          <a:p>
            <a:pPr>
              <a:buFontTx/>
              <a:buChar char="-"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531892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PRIHVATLJIVI TROŠKOVI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229" y="1478664"/>
            <a:ext cx="11616267" cy="469328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hr-HR" sz="2000" b="1" dirty="0"/>
          </a:p>
          <a:p>
            <a:pPr>
              <a:lnSpc>
                <a:spcPct val="100000"/>
              </a:lnSpc>
            </a:pPr>
            <a:r>
              <a:rPr lang="hr-HR" dirty="0"/>
              <a:t>Usluge </a:t>
            </a:r>
            <a:r>
              <a:rPr lang="hr-HR" dirty="0" smtClean="0"/>
              <a:t>promidžbe (najave, objave)</a:t>
            </a:r>
            <a:endParaRPr lang="hr-HR" dirty="0"/>
          </a:p>
          <a:p>
            <a:pPr>
              <a:lnSpc>
                <a:spcPct val="100000"/>
              </a:lnSpc>
            </a:pPr>
            <a:r>
              <a:rPr lang="hr-HR" dirty="0" smtClean="0"/>
              <a:t>Izdaci </a:t>
            </a:r>
            <a:r>
              <a:rPr lang="hr-HR" dirty="0"/>
              <a:t>za troškove plaća i naknada </a:t>
            </a:r>
            <a:endParaRPr lang="hr-HR" dirty="0" smtClean="0"/>
          </a:p>
          <a:p>
            <a:pPr>
              <a:lnSpc>
                <a:spcPct val="100000"/>
              </a:lnSpc>
            </a:pPr>
            <a:r>
              <a:rPr lang="hr-HR" dirty="0" smtClean="0"/>
              <a:t>Putni </a:t>
            </a:r>
            <a:r>
              <a:rPr lang="hr-HR" dirty="0"/>
              <a:t>troškovi </a:t>
            </a:r>
          </a:p>
          <a:p>
            <a:pPr>
              <a:lnSpc>
                <a:spcPct val="100000"/>
              </a:lnSpc>
            </a:pPr>
            <a:r>
              <a:rPr lang="hr-HR" dirty="0" smtClean="0"/>
              <a:t>Troškovi reprezentacije</a:t>
            </a:r>
          </a:p>
          <a:p>
            <a:pPr>
              <a:lnSpc>
                <a:spcPct val="100000"/>
              </a:lnSpc>
            </a:pPr>
            <a:r>
              <a:rPr lang="hr-HR" dirty="0" smtClean="0"/>
              <a:t>Troškovi najma prostora i opreme </a:t>
            </a:r>
          </a:p>
          <a:p>
            <a:pPr>
              <a:lnSpc>
                <a:spcPct val="100000"/>
              </a:lnSpc>
            </a:pPr>
            <a:r>
              <a:rPr lang="hr-HR" dirty="0" smtClean="0"/>
              <a:t>Troškovi administracije</a:t>
            </a:r>
          </a:p>
          <a:p>
            <a:pPr marL="0" indent="0">
              <a:lnSpc>
                <a:spcPct val="100000"/>
              </a:lnSpc>
              <a:buNone/>
            </a:pPr>
            <a:endParaRPr lang="hr-HR" sz="2000" dirty="0" smtClean="0"/>
          </a:p>
        </p:txBody>
      </p:sp>
    </p:spTree>
    <p:extLst>
      <p:ext uri="{BB962C8B-B14F-4D97-AF65-F5344CB8AC3E}">
        <p14:creationId xmlns:p14="http://schemas.microsoft.com/office/powerpoint/2010/main" val="1185950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7B4170-74BF-42ED-8001-641FED75D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331787"/>
            <a:ext cx="4808220" cy="1325563"/>
          </a:xfrm>
        </p:spPr>
        <p:txBody>
          <a:bodyPr>
            <a:normAutofit/>
          </a:bodyPr>
          <a:lstStyle/>
          <a:p>
            <a:r>
              <a:rPr lang="hr-HR" dirty="0"/>
              <a:t>SADRŽAJ PRIJAVE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3302FC7-2F32-45AF-8290-BF2A408ED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180" y="2027105"/>
            <a:ext cx="10515600" cy="4065224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hr-HR" sz="7400" dirty="0"/>
              <a:t>Sve zainteresirane udruge </a:t>
            </a:r>
            <a:r>
              <a:rPr lang="hr-HR" sz="7400" dirty="0" smtClean="0"/>
              <a:t>obvezne </a:t>
            </a:r>
            <a:r>
              <a:rPr lang="hr-HR" sz="7400" dirty="0"/>
              <a:t>su svoje projekte prijaviti na propisanim </a:t>
            </a:r>
            <a:r>
              <a:rPr lang="hr-HR" sz="7400" dirty="0" smtClean="0"/>
              <a:t>obrascima: </a:t>
            </a:r>
            <a:endParaRPr lang="hr-HR" sz="7400" dirty="0"/>
          </a:p>
          <a:p>
            <a:pPr algn="just"/>
            <a:r>
              <a:rPr lang="hr-HR" sz="7400" dirty="0"/>
              <a:t>opisni obrazac s detaljnim opisom projekata </a:t>
            </a:r>
            <a:endParaRPr lang="hr-HR" sz="7400" dirty="0" smtClean="0"/>
          </a:p>
          <a:p>
            <a:pPr algn="just"/>
            <a:r>
              <a:rPr lang="hr-HR" sz="7400" dirty="0" smtClean="0"/>
              <a:t>obrazac </a:t>
            </a:r>
            <a:r>
              <a:rPr lang="hr-HR" sz="7400" dirty="0"/>
              <a:t>proračuna projekta </a:t>
            </a:r>
            <a:endParaRPr lang="hr-HR" sz="7400" dirty="0" smtClean="0"/>
          </a:p>
          <a:p>
            <a:pPr algn="just"/>
            <a:r>
              <a:rPr lang="hr-HR" sz="7400" dirty="0" smtClean="0"/>
              <a:t>obrazac </a:t>
            </a:r>
            <a:r>
              <a:rPr lang="hr-HR" sz="7400" dirty="0"/>
              <a:t>životopisa osobe odgovorne za zastupanje i voditelja </a:t>
            </a:r>
            <a:r>
              <a:rPr lang="hr-HR" sz="7400" dirty="0" smtClean="0"/>
              <a:t>projekta</a:t>
            </a:r>
          </a:p>
          <a:p>
            <a:pPr algn="just"/>
            <a:r>
              <a:rPr lang="hr-HR" sz="7400" dirty="0"/>
              <a:t>o</a:t>
            </a:r>
            <a:r>
              <a:rPr lang="hr-HR" sz="7400" dirty="0" smtClean="0"/>
              <a:t>brazac izjave  o financiranim projektima udruge iz sredstava Državnog proračuna i Proračuna jedinica lokalne i područne (regionalne samouprave)</a:t>
            </a:r>
          </a:p>
          <a:p>
            <a:pPr algn="just"/>
            <a:r>
              <a:rPr lang="hr-HR" sz="7400" dirty="0"/>
              <a:t>o</a:t>
            </a:r>
            <a:r>
              <a:rPr lang="hr-HR" sz="7400" dirty="0" smtClean="0"/>
              <a:t>brazac </a:t>
            </a:r>
            <a:r>
              <a:rPr lang="hr-HR" sz="7400" dirty="0" smtClean="0"/>
              <a:t>Izjave izvoditelja projektne aktivnosti koji nije član udruge ili partnerske organizacije da je upoznat sa svojim sudjelovanjem u provedbi projekta </a:t>
            </a:r>
          </a:p>
          <a:p>
            <a:pPr marL="0" indent="0" algn="just">
              <a:buNone/>
            </a:pPr>
            <a:r>
              <a:rPr lang="hr-HR" sz="7400" dirty="0" smtClean="0"/>
              <a:t>Obrasci </a:t>
            </a:r>
            <a:r>
              <a:rPr lang="hr-HR" sz="7400" dirty="0"/>
              <a:t>za prijavu dostupni su za preuzimanje na internetskoj stranici Ministarstva vanjskih i europskih poslova </a:t>
            </a:r>
            <a:r>
              <a:rPr lang="hr-HR" sz="7400" dirty="0" smtClean="0">
                <a:hlinkClick r:id="rId2"/>
              </a:rPr>
              <a:t>www.mvep.hr</a:t>
            </a:r>
            <a:endParaRPr lang="hr-HR" sz="7400" dirty="0"/>
          </a:p>
          <a:p>
            <a:pPr algn="just"/>
            <a:endParaRPr lang="hr-HR" sz="2400" dirty="0" smtClean="0"/>
          </a:p>
          <a:p>
            <a:pPr algn="just"/>
            <a:endParaRPr lang="hr-HR" sz="2400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90216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6DD2147-08A8-43BF-A0EB-6A444E37E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7825"/>
            <a:ext cx="8884920" cy="1325563"/>
          </a:xfrm>
        </p:spPr>
        <p:txBody>
          <a:bodyPr>
            <a:normAutofit/>
          </a:bodyPr>
          <a:lstStyle/>
          <a:p>
            <a:r>
              <a:rPr lang="hr-HR" dirty="0"/>
              <a:t>ODABIR I NAČIN OCJENJIVANJA PRIJAVE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2445DCA-4BA8-476B-A5C2-34C577154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81891"/>
            <a:ext cx="10515600" cy="3142732"/>
          </a:xfrm>
        </p:spPr>
        <p:txBody>
          <a:bodyPr>
            <a:normAutofit/>
          </a:bodyPr>
          <a:lstStyle/>
          <a:p>
            <a:pPr algn="just"/>
            <a:r>
              <a:rPr lang="hr-HR" dirty="0"/>
              <a:t>Otvaranje prijava </a:t>
            </a:r>
            <a:r>
              <a:rPr lang="hr-HR" dirty="0" smtClean="0"/>
              <a:t>i provjeru propisanih (administrativnih) uvjeta obavlja Povjerenstvo </a:t>
            </a:r>
            <a:r>
              <a:rPr lang="hr-HR" dirty="0"/>
              <a:t>za otvaranje prijava i provjeru ispunjavanja propisanih uvjeta prijavljenih </a:t>
            </a:r>
            <a:r>
              <a:rPr lang="hr-HR" dirty="0" smtClean="0"/>
              <a:t>projekata</a:t>
            </a:r>
            <a:endParaRPr lang="hr-HR" dirty="0"/>
          </a:p>
          <a:p>
            <a:pPr algn="just"/>
            <a:endParaRPr lang="hr-HR" dirty="0"/>
          </a:p>
          <a:p>
            <a:pPr algn="just"/>
            <a:r>
              <a:rPr lang="hr-HR" dirty="0"/>
              <a:t>Ocjenu </a:t>
            </a:r>
            <a:r>
              <a:rPr lang="hr-HR" dirty="0" smtClean="0"/>
              <a:t>kvalitete prijavljenih </a:t>
            </a:r>
            <a:r>
              <a:rPr lang="hr-HR" dirty="0"/>
              <a:t>projekata </a:t>
            </a:r>
            <a:r>
              <a:rPr lang="hr-HR" dirty="0" smtClean="0"/>
              <a:t>obavlja Povjerenstvo </a:t>
            </a:r>
            <a:r>
              <a:rPr lang="hr-HR" dirty="0"/>
              <a:t>za ocjenjivanje prijavljenih </a:t>
            </a:r>
            <a:r>
              <a:rPr lang="hr-HR" dirty="0" smtClean="0"/>
              <a:t>projekata</a:t>
            </a:r>
            <a:endParaRPr lang="hr-HR" dirty="0"/>
          </a:p>
          <a:p>
            <a:pPr marL="0" indent="0" algn="just">
              <a:buNone/>
            </a:pPr>
            <a:endParaRPr lang="hr-HR" sz="24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30651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327B6E0-44ED-4912-9840-7E9A1CB1E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81" y="1048636"/>
            <a:ext cx="9414510" cy="531971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dirty="0"/>
              <a:t>Povjerenstvo </a:t>
            </a:r>
            <a:r>
              <a:rPr lang="hr-HR" dirty="0" smtClean="0"/>
              <a:t>ocjenjuje kvalitetu </a:t>
            </a:r>
            <a:r>
              <a:rPr lang="hr-HR" dirty="0"/>
              <a:t>predloženog </a:t>
            </a:r>
            <a:r>
              <a:rPr lang="hr-HR" dirty="0" smtClean="0"/>
              <a:t>projekta na temelju:</a:t>
            </a:r>
          </a:p>
          <a:p>
            <a:pPr marL="0" indent="0" algn="just">
              <a:buNone/>
            </a:pPr>
            <a:endParaRPr lang="hr-HR" dirty="0"/>
          </a:p>
          <a:p>
            <a:pPr marL="457200" lvl="0" indent="-457200" algn="just">
              <a:buFont typeface="+mj-lt"/>
              <a:buAutoNum type="arabicPeriod"/>
            </a:pPr>
            <a:r>
              <a:rPr lang="hr-HR" dirty="0" smtClean="0"/>
              <a:t>Operativnih kapaciteta </a:t>
            </a:r>
            <a:r>
              <a:rPr lang="hr-HR" dirty="0"/>
              <a:t>prijavitelja (i partnera) i dosadašnje iskustvo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hr-HR" dirty="0" smtClean="0"/>
              <a:t>Kvalitete </a:t>
            </a:r>
            <a:r>
              <a:rPr lang="hr-HR" dirty="0"/>
              <a:t>i </a:t>
            </a:r>
            <a:r>
              <a:rPr lang="hr-HR" dirty="0" smtClean="0"/>
              <a:t>relevantnosti </a:t>
            </a:r>
            <a:r>
              <a:rPr lang="hr-HR" dirty="0"/>
              <a:t>projekta </a:t>
            </a:r>
            <a:endParaRPr lang="hr-HR" dirty="0" smtClean="0"/>
          </a:p>
          <a:p>
            <a:pPr marL="457200" lvl="0" indent="-457200" algn="just">
              <a:buFont typeface="+mj-lt"/>
              <a:buAutoNum type="arabicPeriod"/>
            </a:pPr>
            <a:r>
              <a:rPr lang="hr-HR" dirty="0" smtClean="0"/>
              <a:t>Troškova projekta</a:t>
            </a:r>
            <a:endParaRPr lang="hr-HR" dirty="0"/>
          </a:p>
          <a:p>
            <a:pPr marL="457200" lvl="0" indent="-457200" algn="just">
              <a:buFont typeface="+mj-lt"/>
              <a:buAutoNum type="arabicPeriod"/>
            </a:pPr>
            <a:r>
              <a:rPr lang="hr-HR" dirty="0"/>
              <a:t>Prednosti u financiranju pojedinih projekata</a:t>
            </a:r>
          </a:p>
          <a:p>
            <a:pPr marL="0" lvl="0" indent="0" algn="just">
              <a:buNone/>
            </a:pPr>
            <a:endParaRPr lang="hr-HR" sz="2200" b="1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92149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</TotalTime>
  <Words>571</Words>
  <Application>Microsoft Office PowerPoint</Application>
  <PresentationFormat>Widescreen</PresentationFormat>
  <Paragraphs>63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 REPUBLIKA HRVATSKA MINISTARSTVO VANJSKIH I EUROPSKIH POSLOVA  JAVNI NATJEČAJ   za prijavu projekata udruga - društava prijateljstva u svrhu ostvarivanja financijske potpore u okviru raspoloživih financijskih sredstava od igara na sreću </vt:lpstr>
      <vt:lpstr>CILJ NATJEČAJA</vt:lpstr>
      <vt:lpstr>TKO SE MOŽE PRIJAVITI?</vt:lpstr>
      <vt:lpstr>PRIHVATLJIVI PARTNERI U PROJEKTU</vt:lpstr>
      <vt:lpstr>PRIHVATLJIVE AKTIVNOSTI</vt:lpstr>
      <vt:lpstr>PRIHVATLJIVI TROŠKOVI</vt:lpstr>
      <vt:lpstr>SADRŽAJ PRIJAVE</vt:lpstr>
      <vt:lpstr>ODABIR I NAČIN OCJENJIVANJA PRIJAVE</vt:lpstr>
      <vt:lpstr>PowerPoint Presentation</vt:lpstr>
      <vt:lpstr>VISINA FINANCIJSKE POTPORE</vt:lpstr>
      <vt:lpstr>UGOVARANJE</vt:lpstr>
      <vt:lpstr>ROK I NAČIN OBJAVE PRIHVAĆENIH PROJEKATA</vt:lpstr>
      <vt:lpstr>PRAVO PRIGOVORA</vt:lpstr>
      <vt:lpstr>DODATNE INFORMACIJE </vt:lpstr>
      <vt:lpstr>HVALA NA PAŽNJI!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NATJEČAJ  za prijavu programa/projekata udruga - društava prijateljstva u svrhu ostvarenja financijske potpore u 2018. godini</dc:title>
  <dc:creator>Marko</dc:creator>
  <cp:lastModifiedBy>*</cp:lastModifiedBy>
  <cp:revision>70</cp:revision>
  <cp:lastPrinted>2019-02-06T12:22:26Z</cp:lastPrinted>
  <dcterms:created xsi:type="dcterms:W3CDTF">2018-02-15T18:23:56Z</dcterms:created>
  <dcterms:modified xsi:type="dcterms:W3CDTF">2019-02-22T08:19:35Z</dcterms:modified>
</cp:coreProperties>
</file>